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48" y="10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951F651-7EAF-4827-96A2-63CA11617E56}" type="datetimeFigureOut">
              <a:rPr lang="es-MX" smtClean="0"/>
              <a:t>20/02/2016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F9B91E-4316-4592-9E58-6EAF222D32DA}" type="slidenum">
              <a:rPr lang="es-MX" smtClean="0"/>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1F651-7EAF-4827-96A2-63CA11617E56}" type="datetimeFigureOut">
              <a:rPr lang="es-MX" smtClean="0"/>
              <a:t>20/02/2016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F9B91E-4316-4592-9E58-6EAF222D32DA}"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51F651-7EAF-4827-96A2-63CA11617E56}" type="datetimeFigureOut">
              <a:rPr lang="es-MX" smtClean="0"/>
              <a:t>20/02/2016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F9B91E-4316-4592-9E58-6EAF222D32DA}"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51F651-7EAF-4827-96A2-63CA11617E56}" type="datetimeFigureOut">
              <a:rPr lang="es-MX" smtClean="0"/>
              <a:t>20/02/2016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F9B91E-4316-4592-9E58-6EAF222D32DA}"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51F651-7EAF-4827-96A2-63CA11617E56}" type="datetimeFigureOut">
              <a:rPr lang="es-MX" smtClean="0"/>
              <a:t>20/02/2016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F9B91E-4316-4592-9E58-6EAF222D32DA}"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51F651-7EAF-4827-96A2-63CA11617E56}" type="datetimeFigureOut">
              <a:rPr lang="es-MX" smtClean="0"/>
              <a:t>20/02/2016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F9B91E-4316-4592-9E58-6EAF222D32DA}"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951F651-7EAF-4827-96A2-63CA11617E56}" type="datetimeFigureOut">
              <a:rPr lang="es-MX" smtClean="0"/>
              <a:t>20/02/2016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F9B91E-4316-4592-9E58-6EAF222D32DA}"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951F651-7EAF-4827-96A2-63CA11617E56}" type="datetimeFigureOut">
              <a:rPr lang="es-MX" smtClean="0"/>
              <a:t>20/02/2016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F9B91E-4316-4592-9E58-6EAF222D32DA}"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1F651-7EAF-4827-96A2-63CA11617E56}" type="datetimeFigureOut">
              <a:rPr lang="es-MX" smtClean="0"/>
              <a:t>20/02/2016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F9B91E-4316-4592-9E58-6EAF222D32DA}"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51F651-7EAF-4827-96A2-63CA11617E56}" type="datetimeFigureOut">
              <a:rPr lang="es-MX" smtClean="0"/>
              <a:t>20/02/2016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F9B91E-4316-4592-9E58-6EAF222D32DA}"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51F651-7EAF-4827-96A2-63CA11617E56}" type="datetimeFigureOut">
              <a:rPr lang="es-MX" smtClean="0"/>
              <a:t>20/02/2016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F9B91E-4316-4592-9E58-6EAF222D32DA}" type="slidenum">
              <a:rPr lang="es-MX" smtClean="0"/>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51F651-7EAF-4827-96A2-63CA11617E56}" type="datetimeFigureOut">
              <a:rPr lang="es-MX" smtClean="0"/>
              <a:t>20/02/2016</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CF9B91E-4316-4592-9E58-6EAF222D32DA}"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masadelante.com/faqs/software-hardware#pri" TargetMode="External"/><Relationship Id="rId3" Type="http://schemas.openxmlformats.org/officeDocument/2006/relationships/hyperlink" Target="http://www.masadelante.com/faqs/software-hardware#chip" TargetMode="External"/><Relationship Id="rId7" Type="http://schemas.openxmlformats.org/officeDocument/2006/relationships/hyperlink" Target="http://www.masadelante.com/faqs/software-hardware#alm" TargetMode="External"/><Relationship Id="rId2" Type="http://schemas.openxmlformats.org/officeDocument/2006/relationships/hyperlink" Target="http://www.masadelante.com/faqs/software-hardware#ent" TargetMode="External"/><Relationship Id="rId1" Type="http://schemas.openxmlformats.org/officeDocument/2006/relationships/slideLayout" Target="../slideLayouts/slideLayout2.xml"/><Relationship Id="rId6" Type="http://schemas.openxmlformats.org/officeDocument/2006/relationships/hyperlink" Target="http://www.masadelante.com/faqs/software-hardware#ar" TargetMode="External"/><Relationship Id="rId5" Type="http://schemas.openxmlformats.org/officeDocument/2006/relationships/hyperlink" Target="http://www.masadelante.com/faqs/software-hardware#cont" TargetMode="External"/><Relationship Id="rId10" Type="http://schemas.openxmlformats.org/officeDocument/2006/relationships/hyperlink" Target="http://www.masadelante.com/faqs/software-hardware#sal" TargetMode="External"/><Relationship Id="rId4" Type="http://schemas.openxmlformats.org/officeDocument/2006/relationships/hyperlink" Target="http://www.masadelante.com/faqs/software-hardware#cent" TargetMode="External"/><Relationship Id="rId9" Type="http://schemas.openxmlformats.org/officeDocument/2006/relationships/hyperlink" Target="http://www.masadelante.com/faqs/software-hardware#se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asadelante.com/faqs/software-hardware#apl" TargetMode="External"/><Relationship Id="rId2" Type="http://schemas.openxmlformats.org/officeDocument/2006/relationships/hyperlink" Target="http://www.masadelante.com/faqs/software-hardware#sis"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masadelante.com/faqs/software-hardware#pro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MX" dirty="0" smtClean="0"/>
              <a:t> </a:t>
            </a:r>
            <a:endParaRPr lang="es-MX" dirty="0"/>
          </a:p>
        </p:txBody>
      </p:sp>
      <p:sp>
        <p:nvSpPr>
          <p:cNvPr id="2" name="1 Título"/>
          <p:cNvSpPr>
            <a:spLocks noGrp="1"/>
          </p:cNvSpPr>
          <p:nvPr>
            <p:ph type="ctrTitle"/>
          </p:nvPr>
        </p:nvSpPr>
        <p:spPr>
          <a:xfrm>
            <a:off x="817581" y="548681"/>
            <a:ext cx="7175351" cy="1368152"/>
          </a:xfrm>
        </p:spPr>
        <p:style>
          <a:lnRef idx="2">
            <a:schemeClr val="accent2"/>
          </a:lnRef>
          <a:fillRef idx="1">
            <a:schemeClr val="lt1"/>
          </a:fillRef>
          <a:effectRef idx="0">
            <a:schemeClr val="accent2"/>
          </a:effectRef>
          <a:fontRef idx="minor">
            <a:schemeClr val="dk1"/>
          </a:fontRef>
        </p:style>
        <p:txBody>
          <a:bodyPr/>
          <a:lstStyle/>
          <a:p>
            <a:pPr algn="ctr"/>
            <a:r>
              <a:rPr lang="es-MX" dirty="0" smtClean="0"/>
              <a:t>Trabajo 1</a:t>
            </a:r>
            <a:endParaRPr lang="es-MX" dirty="0"/>
          </a:p>
        </p:txBody>
      </p:sp>
      <p:pic>
        <p:nvPicPr>
          <p:cNvPr id="1026" name="Picture 2" descr="http://www.intematica.es/img/portada/fbo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5827">
            <a:off x="555877" y="232104"/>
            <a:ext cx="22002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tematica.es/img/portada/fbox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21462">
            <a:off x="6415215" y="507309"/>
            <a:ext cx="22002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0mSpOExQu34/UW32ix-wTuI/AAAAAAAAAGI/lISlztbnuwU/s1600/imagen-soporte-remo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20563"/>
            <a:ext cx="7081334" cy="48374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3000"/>
                    </a14:imgEffect>
                  </a14:imgLayer>
                </a14:imgProps>
              </a:ext>
              <a:ext uri="{28A0092B-C50C-407E-A947-70E740481C1C}">
                <a14:useLocalDpi xmlns:a14="http://schemas.microsoft.com/office/drawing/2010/main" val="0"/>
              </a:ext>
            </a:extLst>
          </a:blip>
          <a:srcRect/>
          <a:stretch>
            <a:fillRect/>
          </a:stretch>
        </p:blipFill>
        <p:spPr bwMode="auto">
          <a:xfrm rot="20454097">
            <a:off x="7067346" y="5059154"/>
            <a:ext cx="1827160" cy="134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9501">
            <a:off x="5403679" y="5517232"/>
            <a:ext cx="1441256" cy="105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037" y="2138815"/>
            <a:ext cx="1350908" cy="174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93" y="4077072"/>
            <a:ext cx="2034237" cy="112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85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5095499"/>
            <a:ext cx="6744489" cy="1143000"/>
          </a:xfrm>
        </p:spPr>
        <p:txBody>
          <a:bodyPr/>
          <a:lstStyle/>
          <a:p>
            <a:r>
              <a:rPr lang="es-MX" dirty="0" smtClean="0"/>
              <a:t>Everest Home Edition.</a:t>
            </a:r>
            <a:endParaRPr lang="es-MX" dirty="0"/>
          </a:p>
        </p:txBody>
      </p:sp>
      <p:sp>
        <p:nvSpPr>
          <p:cNvPr id="3" name="2 Marcador de contenido"/>
          <p:cNvSpPr>
            <a:spLocks noGrp="1"/>
          </p:cNvSpPr>
          <p:nvPr>
            <p:ph sz="quarter" idx="13"/>
          </p:nvPr>
        </p:nvSpPr>
        <p:spPr>
          <a:xfrm>
            <a:off x="1143000" y="504967"/>
            <a:ext cx="6400800" cy="4148169"/>
          </a:xfrm>
        </p:spPr>
        <p:style>
          <a:lnRef idx="2">
            <a:schemeClr val="accent2"/>
          </a:lnRef>
          <a:fillRef idx="1">
            <a:schemeClr val="lt1"/>
          </a:fillRef>
          <a:effectRef idx="0">
            <a:schemeClr val="accent2"/>
          </a:effectRef>
          <a:fontRef idx="minor">
            <a:schemeClr val="dk1"/>
          </a:fontRef>
        </p:style>
        <p:txBody>
          <a:bodyPr/>
          <a:lstStyle/>
          <a:p>
            <a:r>
              <a:rPr lang="es-MX" dirty="0"/>
              <a:t>El objetivo del programa Everest es precisamente identificar el hardware de nuestro PC, lo que nos permitirá buscar los drivers de los dispositivos que nos hagan falta, por ejemplo: </a:t>
            </a:r>
            <a:r>
              <a:rPr lang="es-MX" dirty="0"/>
              <a:t/>
            </a:r>
            <a:br>
              <a:rPr lang="es-MX" dirty="0"/>
            </a:br>
            <a:r>
              <a:rPr lang="es-MX" dirty="0"/>
              <a:t>- La tarjeta de </a:t>
            </a:r>
            <a:r>
              <a:rPr lang="es-MX" dirty="0" smtClean="0"/>
              <a:t>sonido.</a:t>
            </a:r>
            <a:r>
              <a:rPr lang="es-MX" dirty="0"/>
              <a:t> </a:t>
            </a:r>
            <a:r>
              <a:rPr lang="es-MX" dirty="0"/>
              <a:t/>
            </a:r>
            <a:br>
              <a:rPr lang="es-MX" dirty="0"/>
            </a:br>
            <a:r>
              <a:rPr lang="es-MX" dirty="0"/>
              <a:t>- La tarjeta </a:t>
            </a:r>
            <a:r>
              <a:rPr lang="es-MX" dirty="0" smtClean="0"/>
              <a:t>gráfica.</a:t>
            </a:r>
          </a:p>
          <a:p>
            <a:pPr marL="45720" indent="0">
              <a:buNone/>
            </a:pPr>
            <a:r>
              <a:rPr lang="es-MX" dirty="0"/>
              <a:t> </a:t>
            </a:r>
            <a:r>
              <a:rPr lang="es-MX" dirty="0" smtClean="0"/>
              <a:t> - Etc.</a:t>
            </a:r>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04864"/>
            <a:ext cx="2373737" cy="191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0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229200"/>
            <a:ext cx="6512511" cy="1143000"/>
          </a:xfrm>
        </p:spPr>
        <p:txBody>
          <a:bodyPr/>
          <a:lstStyle/>
          <a:p>
            <a:r>
              <a:rPr lang="es-MX" dirty="0" smtClean="0"/>
              <a:t>WinZip.</a:t>
            </a:r>
            <a:endParaRPr lang="es-MX" dirty="0"/>
          </a:p>
        </p:txBody>
      </p:sp>
      <p:sp>
        <p:nvSpPr>
          <p:cNvPr id="3" name="2 Marcador de contenido"/>
          <p:cNvSpPr>
            <a:spLocks noGrp="1"/>
          </p:cNvSpPr>
          <p:nvPr>
            <p:ph sz="quarter" idx="13"/>
          </p:nvPr>
        </p:nvSpPr>
        <p:spPr>
          <a:xfrm>
            <a:off x="1143000" y="731520"/>
            <a:ext cx="6400800" cy="3201536"/>
          </a:xfrm>
        </p:spPr>
        <p:style>
          <a:lnRef idx="2">
            <a:schemeClr val="accent2"/>
          </a:lnRef>
          <a:fillRef idx="1">
            <a:schemeClr val="lt1"/>
          </a:fillRef>
          <a:effectRef idx="0">
            <a:schemeClr val="accent2"/>
          </a:effectRef>
          <a:fontRef idx="minor">
            <a:schemeClr val="dk1"/>
          </a:fontRef>
        </p:style>
        <p:txBody>
          <a:bodyPr/>
          <a:lstStyle/>
          <a:p>
            <a:r>
              <a:rPr lang="es-MX" dirty="0"/>
              <a:t>Es un compresor de archivos comercial que funciona en Microsoft Windows, desarrollado por WinZip Computing (antes conocido como Nico </a:t>
            </a:r>
            <a:r>
              <a:rPr lang="es-MX" dirty="0" err="1"/>
              <a:t>Mak</a:t>
            </a:r>
            <a:r>
              <a:rPr lang="es-MX" dirty="0"/>
              <a:t> Computing). Puede manejar varios formatos de archivo adicionales. Es un producto comercial con una versión de evaluación gratuita.</a:t>
            </a:r>
            <a:endParaRPr lang="es-MX"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149080"/>
            <a:ext cx="4019600" cy="22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15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0584" y="5231977"/>
            <a:ext cx="6512511" cy="1143000"/>
          </a:xfrm>
        </p:spPr>
        <p:txBody>
          <a:bodyPr/>
          <a:lstStyle/>
          <a:p>
            <a:r>
              <a:rPr lang="es-MX" dirty="0" smtClean="0"/>
              <a:t>Hardware.</a:t>
            </a:r>
            <a:endParaRPr lang="es-MX" dirty="0"/>
          </a:p>
        </p:txBody>
      </p:sp>
      <p:sp>
        <p:nvSpPr>
          <p:cNvPr id="3" name="2 Marcador de contenido"/>
          <p:cNvSpPr>
            <a:spLocks noGrp="1"/>
          </p:cNvSpPr>
          <p:nvPr>
            <p:ph sz="quarter" idx="13"/>
          </p:nvPr>
        </p:nvSpPr>
        <p:spPr>
          <a:xfrm>
            <a:off x="1143000" y="731520"/>
            <a:ext cx="6400800" cy="4281656"/>
          </a:xfrm>
        </p:spPr>
        <p:style>
          <a:lnRef idx="2">
            <a:schemeClr val="accent2"/>
          </a:lnRef>
          <a:fillRef idx="1">
            <a:schemeClr val="lt1"/>
          </a:fillRef>
          <a:effectRef idx="0">
            <a:schemeClr val="accent2"/>
          </a:effectRef>
          <a:fontRef idx="minor">
            <a:schemeClr val="dk1"/>
          </a:fontRef>
        </p:style>
        <p:txBody>
          <a:bodyPr/>
          <a:lstStyle/>
          <a:p>
            <a:r>
              <a:rPr lang="es-MX" dirty="0" smtClean="0"/>
              <a:t>Son los componentes físicos de la computadora como el teclado, el ratón, el monitor, etc.</a:t>
            </a:r>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297" y="1772816"/>
            <a:ext cx="3888101" cy="281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18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5373216"/>
            <a:ext cx="6512511" cy="1143000"/>
          </a:xfrm>
        </p:spPr>
        <p:txBody>
          <a:bodyPr/>
          <a:lstStyle/>
          <a:p>
            <a:r>
              <a:rPr lang="es-MX" dirty="0" smtClean="0"/>
              <a:t>Hardware básico.</a:t>
            </a:r>
            <a:endParaRPr lang="es-MX" dirty="0"/>
          </a:p>
        </p:txBody>
      </p:sp>
      <p:sp>
        <p:nvSpPr>
          <p:cNvPr id="3" name="2 Marcador de contenido"/>
          <p:cNvSpPr>
            <a:spLocks noGrp="1"/>
          </p:cNvSpPr>
          <p:nvPr>
            <p:ph sz="quarter" idx="13"/>
          </p:nvPr>
        </p:nvSpPr>
        <p:spPr>
          <a:xfrm>
            <a:off x="1115616" y="764704"/>
            <a:ext cx="6400800" cy="4353664"/>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s-MX" dirty="0"/>
              <a:t>Es el conjunto de componentes indispensables necesarios para otorgar la funcionalidad mínima a una computadora. Entre estos encontramos: </a:t>
            </a:r>
            <a:endParaRPr lang="es-MX" dirty="0" smtClean="0"/>
          </a:p>
          <a:p>
            <a:r>
              <a:rPr lang="es-MX" dirty="0" smtClean="0"/>
              <a:t>El teclado</a:t>
            </a:r>
          </a:p>
          <a:p>
            <a:r>
              <a:rPr lang="es-MX" dirty="0"/>
              <a:t>Unidad Central de </a:t>
            </a:r>
            <a:r>
              <a:rPr lang="es-MX" dirty="0" smtClean="0"/>
              <a:t>Procesamiento</a:t>
            </a:r>
          </a:p>
          <a:p>
            <a:r>
              <a:rPr lang="es-MX" dirty="0" smtClean="0"/>
              <a:t>Fuente de poder</a:t>
            </a:r>
          </a:p>
          <a:p>
            <a:r>
              <a:rPr lang="es-MX" dirty="0" smtClean="0"/>
              <a:t>Monitor</a:t>
            </a:r>
          </a:p>
          <a:p>
            <a:r>
              <a:rPr lang="es-MX" dirty="0" smtClean="0"/>
              <a:t>Mouse</a:t>
            </a:r>
          </a:p>
          <a:p>
            <a:r>
              <a:rPr lang="es-MX" dirty="0" smtClean="0"/>
              <a:t>Tarjeta madre</a:t>
            </a:r>
          </a:p>
          <a:p>
            <a:r>
              <a:rPr lang="es-MX" dirty="0" smtClean="0"/>
              <a:t>Bus</a:t>
            </a:r>
          </a:p>
          <a:p>
            <a:r>
              <a:rPr lang="es-MX" dirty="0" smtClean="0"/>
              <a:t>Memoria</a:t>
            </a:r>
            <a:r>
              <a:rPr lang="es-MX" dirty="0"/>
              <a:t/>
            </a:r>
            <a:br>
              <a:rPr lang="es-MX" dirty="0"/>
            </a:br>
            <a:endParaRPr lang="es-MX" dirty="0"/>
          </a:p>
          <a:p>
            <a:pPr marL="45720" indent="0">
              <a:buNone/>
            </a:pPr>
            <a:r>
              <a:rPr lang="es-MX" dirty="0"/>
              <a:t/>
            </a:r>
            <a:br>
              <a:rPr lang="es-MX" dirty="0"/>
            </a:br>
            <a:endParaRPr lang="es-MX"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349030"/>
            <a:ext cx="3179067" cy="2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93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5157192"/>
            <a:ext cx="6512511" cy="1143000"/>
          </a:xfrm>
        </p:spPr>
        <p:txBody>
          <a:bodyPr/>
          <a:lstStyle/>
          <a:p>
            <a:r>
              <a:rPr lang="es-MX" dirty="0" smtClean="0"/>
              <a:t>Hardware complementario.</a:t>
            </a:r>
            <a:endParaRPr lang="es-MX" dirty="0"/>
          </a:p>
        </p:txBody>
      </p:sp>
      <p:sp>
        <p:nvSpPr>
          <p:cNvPr id="3" name="2 Marcador de contenido"/>
          <p:cNvSpPr>
            <a:spLocks noGrp="1"/>
          </p:cNvSpPr>
          <p:nvPr>
            <p:ph sz="quarter" idx="13"/>
          </p:nvPr>
        </p:nvSpPr>
        <p:spPr>
          <a:xfrm>
            <a:off x="1143000" y="731520"/>
            <a:ext cx="6400800" cy="4209648"/>
          </a:xfrm>
        </p:spPr>
        <p:style>
          <a:lnRef idx="2">
            <a:schemeClr val="accent2"/>
          </a:lnRef>
          <a:fillRef idx="1">
            <a:schemeClr val="lt1"/>
          </a:fillRef>
          <a:effectRef idx="0">
            <a:schemeClr val="accent2"/>
          </a:effectRef>
          <a:fontRef idx="minor">
            <a:schemeClr val="dk1"/>
          </a:fontRef>
        </p:style>
        <p:txBody>
          <a:bodyPr/>
          <a:lstStyle/>
          <a:p>
            <a:r>
              <a:rPr lang="es-MX" dirty="0"/>
              <a:t>S</a:t>
            </a:r>
            <a:r>
              <a:rPr lang="es-MX" dirty="0" smtClean="0"/>
              <a:t>on </a:t>
            </a:r>
            <a:r>
              <a:rPr lang="es-MX" dirty="0"/>
              <a:t>todos aquellos extras que podemos sumar a la máquina</a:t>
            </a:r>
            <a:r>
              <a:rPr lang="es-MX" dirty="0" smtClean="0"/>
              <a:t>. Ejemplo:</a:t>
            </a:r>
          </a:p>
          <a:p>
            <a:r>
              <a:rPr lang="es-MX" dirty="0" smtClean="0"/>
              <a:t>Bocinas</a:t>
            </a:r>
          </a:p>
          <a:p>
            <a:r>
              <a:rPr lang="es-MX" dirty="0" smtClean="0"/>
              <a:t>Micrófono</a:t>
            </a:r>
          </a:p>
          <a:p>
            <a:r>
              <a:rPr lang="es-MX" dirty="0" smtClean="0"/>
              <a:t>Audífonos</a:t>
            </a:r>
          </a:p>
          <a:p>
            <a:r>
              <a:rPr lang="es-MX" dirty="0" smtClean="0"/>
              <a:t>En ocasiones el mouse</a:t>
            </a:r>
            <a:endParaRPr lang="es-MX"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44824"/>
            <a:ext cx="2362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29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5157192"/>
            <a:ext cx="6512511" cy="1143000"/>
          </a:xfrm>
        </p:spPr>
        <p:txBody>
          <a:bodyPr/>
          <a:lstStyle/>
          <a:p>
            <a:r>
              <a:rPr lang="es-MX" dirty="0" smtClean="0"/>
              <a:t>Tarjeta madre.</a:t>
            </a:r>
            <a:endParaRPr lang="es-MX" dirty="0"/>
          </a:p>
        </p:txBody>
      </p:sp>
      <p:sp>
        <p:nvSpPr>
          <p:cNvPr id="3" name="2 Marcador de contenido"/>
          <p:cNvSpPr>
            <a:spLocks noGrp="1"/>
          </p:cNvSpPr>
          <p:nvPr>
            <p:ph sz="quarter" idx="13"/>
          </p:nvPr>
        </p:nvSpPr>
        <p:spPr>
          <a:xfrm>
            <a:off x="1143000" y="731520"/>
            <a:ext cx="6400800" cy="4065632"/>
          </a:xfrm>
        </p:spPr>
        <p:style>
          <a:lnRef idx="2">
            <a:schemeClr val="accent2"/>
          </a:lnRef>
          <a:fillRef idx="1">
            <a:schemeClr val="lt1"/>
          </a:fillRef>
          <a:effectRef idx="0">
            <a:schemeClr val="accent2"/>
          </a:effectRef>
          <a:fontRef idx="minor">
            <a:schemeClr val="dk1"/>
          </a:fontRef>
        </p:style>
        <p:txBody>
          <a:bodyPr/>
          <a:lstStyle/>
          <a:p>
            <a:r>
              <a:rPr lang="es-MX" dirty="0" smtClean="0"/>
              <a:t>Es una tarjeta de circuito impreso en donde van conectados todos los dispositivos.</a:t>
            </a:r>
            <a:endParaRPr lang="es-MX"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00808"/>
            <a:ext cx="3251076" cy="243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22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Hardware (Grupos).</a:t>
            </a:r>
            <a:endParaRPr lang="es-MX" dirty="0"/>
          </a:p>
        </p:txBody>
      </p:sp>
      <p:sp>
        <p:nvSpPr>
          <p:cNvPr id="3" name="2 Marcador de contenido"/>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fontAlgn="base"/>
            <a:r>
              <a:rPr lang="es-MX" dirty="0">
                <a:hlinkClick r:id="rId2" tooltip="Dispositivos de Entrada"/>
              </a:rPr>
              <a:t>Dispositivos de Entrada</a:t>
            </a:r>
            <a:endParaRPr lang="es-MX" dirty="0"/>
          </a:p>
          <a:p>
            <a:pPr fontAlgn="base"/>
            <a:r>
              <a:rPr lang="es-MX" dirty="0">
                <a:hlinkClick r:id="rId3" tooltip="Chipset (Circuito Integrado Auxiliar)"/>
              </a:rPr>
              <a:t>Chipset (Circuito Integrado Auxiliar)</a:t>
            </a:r>
            <a:endParaRPr lang="es-MX" dirty="0"/>
          </a:p>
          <a:p>
            <a:pPr fontAlgn="base"/>
            <a:r>
              <a:rPr lang="es-MX" dirty="0">
                <a:hlinkClick r:id="rId4" tooltip="Unidad Central de Procesamiento (CPU)"/>
              </a:rPr>
              <a:t>Unidad Central de Procesamiento (CPU)</a:t>
            </a:r>
            <a:endParaRPr lang="es-MX" dirty="0"/>
          </a:p>
          <a:p>
            <a:pPr fontAlgn="base"/>
            <a:r>
              <a:rPr lang="es-MX" dirty="0">
                <a:hlinkClick r:id="rId5" tooltip="Unidad de Control"/>
              </a:rPr>
              <a:t>Unidad de Control</a:t>
            </a:r>
            <a:endParaRPr lang="es-MX" dirty="0"/>
          </a:p>
          <a:p>
            <a:pPr fontAlgn="base"/>
            <a:r>
              <a:rPr lang="es-MX" dirty="0">
                <a:hlinkClick r:id="rId6" tooltip="Unidad  Aritmético-Lógica"/>
              </a:rPr>
              <a:t>Unidad Aritmético-Lógica</a:t>
            </a:r>
            <a:endParaRPr lang="es-MX" dirty="0"/>
          </a:p>
          <a:p>
            <a:pPr fontAlgn="base"/>
            <a:r>
              <a:rPr lang="es-MX" dirty="0">
                <a:hlinkClick r:id="rId7" tooltip="Unidad de Almacenamiento"/>
              </a:rPr>
              <a:t>Unidad de Almacenamiento</a:t>
            </a:r>
            <a:endParaRPr lang="es-MX" dirty="0"/>
          </a:p>
          <a:p>
            <a:pPr fontAlgn="base"/>
            <a:r>
              <a:rPr lang="es-MX" u="sng" dirty="0">
                <a:hlinkClick r:id="rId8" tooltip="Memoria Principal o Primaria (RAM – ROM)"/>
              </a:rPr>
              <a:t>Memoria Principal o Primaria (RAM – ROM)</a:t>
            </a:r>
            <a:endParaRPr lang="es-MX" dirty="0"/>
          </a:p>
          <a:p>
            <a:pPr fontAlgn="base"/>
            <a:r>
              <a:rPr lang="es-MX" dirty="0">
                <a:hlinkClick r:id="rId9" tooltip="Memoria Secundaria o Auxiliar (Disco Duro, Flexible, etc.)"/>
              </a:rPr>
              <a:t>Memoria Secundaria o Auxiliar (Disco Duro, Flexible, etc.)</a:t>
            </a:r>
            <a:endParaRPr lang="es-MX" dirty="0"/>
          </a:p>
          <a:p>
            <a:pPr fontAlgn="base"/>
            <a:r>
              <a:rPr lang="es-MX" dirty="0">
                <a:hlinkClick r:id="rId10" tooltip="Dispositivos de Salida"/>
              </a:rPr>
              <a:t>Dispositivos de Salida</a:t>
            </a:r>
            <a:endParaRPr lang="es-MX" dirty="0"/>
          </a:p>
          <a:p>
            <a:endParaRPr lang="es-MX" dirty="0"/>
          </a:p>
        </p:txBody>
      </p:sp>
    </p:spTree>
    <p:extLst>
      <p:ext uri="{BB962C8B-B14F-4D97-AF65-F5344CB8AC3E}">
        <p14:creationId xmlns:p14="http://schemas.microsoft.com/office/powerpoint/2010/main" val="201626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013176"/>
            <a:ext cx="7262192" cy="1143000"/>
          </a:xfrm>
        </p:spPr>
        <p:txBody>
          <a:bodyPr/>
          <a:lstStyle/>
          <a:p>
            <a:r>
              <a:rPr lang="es-MX" dirty="0" smtClean="0"/>
              <a:t>Dispositivos de entrada.</a:t>
            </a:r>
            <a:endParaRPr lang="es-MX" dirty="0"/>
          </a:p>
        </p:txBody>
      </p:sp>
      <p:sp>
        <p:nvSpPr>
          <p:cNvPr id="3" name="2 Marcador de contenido"/>
          <p:cNvSpPr>
            <a:spLocks noGrp="1"/>
          </p:cNvSpPr>
          <p:nvPr>
            <p:ph sz="quarter" idx="13"/>
          </p:nvPr>
        </p:nvSpPr>
        <p:spPr>
          <a:xfrm>
            <a:off x="1143000" y="731519"/>
            <a:ext cx="6400800" cy="4113435"/>
          </a:xfrm>
        </p:spPr>
        <p:style>
          <a:lnRef idx="2">
            <a:schemeClr val="accent2"/>
          </a:lnRef>
          <a:fillRef idx="1">
            <a:schemeClr val="lt1"/>
          </a:fillRef>
          <a:effectRef idx="0">
            <a:schemeClr val="accent2"/>
          </a:effectRef>
          <a:fontRef idx="minor">
            <a:schemeClr val="dk1"/>
          </a:fontRef>
        </p:style>
        <p:txBody>
          <a:bodyPr/>
          <a:lstStyle/>
          <a:p>
            <a:r>
              <a:rPr lang="es-MX" dirty="0"/>
              <a:t>Los </a:t>
            </a:r>
            <a:r>
              <a:rPr lang="es-MX" i="1" dirty="0"/>
              <a:t>Dispositivos de Entrada</a:t>
            </a:r>
            <a:r>
              <a:rPr lang="es-MX" dirty="0"/>
              <a:t> son aquellos a través de los cuales se envían datos externos a la unidad central de procesamiento, como el teclado, ratón, escáner, o micrófono, entre otros.</a:t>
            </a:r>
            <a:endParaRPr lang="es-MX"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335925"/>
            <a:ext cx="2808312" cy="226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03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9641" y="5177385"/>
            <a:ext cx="6512511" cy="1143000"/>
          </a:xfrm>
        </p:spPr>
        <p:txBody>
          <a:bodyPr/>
          <a:lstStyle/>
          <a:p>
            <a:r>
              <a:rPr lang="es-MX" dirty="0" smtClean="0"/>
              <a:t>Chipset.</a:t>
            </a:r>
            <a:endParaRPr lang="es-MX" dirty="0"/>
          </a:p>
        </p:txBody>
      </p:sp>
      <p:sp>
        <p:nvSpPr>
          <p:cNvPr id="3" name="2 Marcador de contenido"/>
          <p:cNvSpPr>
            <a:spLocks noGrp="1"/>
          </p:cNvSpPr>
          <p:nvPr>
            <p:ph sz="quarter" idx="13"/>
          </p:nvPr>
        </p:nvSpPr>
        <p:spPr>
          <a:xfrm>
            <a:off x="1143000" y="731520"/>
            <a:ext cx="6400800" cy="4065632"/>
          </a:xfrm>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la médula espinal de la computadora, integrado en la placa base, hace posible que esta funcione como eje del sistema permitiendo el tráfico de información entre el microprocesador (CPU) y el resto de componentes de la placa </a:t>
            </a:r>
            <a:r>
              <a:rPr lang="es-MX" dirty="0" smtClean="0"/>
              <a:t>base.</a:t>
            </a:r>
            <a:endParaRPr lang="es-MX"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543" y="2924944"/>
            <a:ext cx="2383595" cy="174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36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085184"/>
            <a:ext cx="6512511" cy="1143000"/>
          </a:xfrm>
        </p:spPr>
        <p:txBody>
          <a:bodyPr/>
          <a:lstStyle/>
          <a:p>
            <a:r>
              <a:rPr lang="es-MX" dirty="0" smtClean="0"/>
              <a:t>Northbridge.</a:t>
            </a:r>
            <a:endParaRPr lang="es-MX" dirty="0"/>
          </a:p>
        </p:txBody>
      </p:sp>
      <p:sp>
        <p:nvSpPr>
          <p:cNvPr id="3" name="2 Marcador de contenido"/>
          <p:cNvSpPr>
            <a:spLocks noGrp="1"/>
          </p:cNvSpPr>
          <p:nvPr>
            <p:ph sz="quarter" idx="13"/>
          </p:nvPr>
        </p:nvSpPr>
        <p:spPr>
          <a:xfrm>
            <a:off x="1143000" y="731520"/>
            <a:ext cx="6400800" cy="4209648"/>
          </a:xfrm>
        </p:spPr>
        <p:style>
          <a:lnRef idx="2">
            <a:schemeClr val="accent2"/>
          </a:lnRef>
          <a:fillRef idx="1">
            <a:schemeClr val="lt1"/>
          </a:fillRef>
          <a:effectRef idx="0">
            <a:schemeClr val="accent2"/>
          </a:effectRef>
          <a:fontRef idx="minor">
            <a:schemeClr val="dk1"/>
          </a:fontRef>
        </p:style>
        <p:txBody>
          <a:bodyPr/>
          <a:lstStyle/>
          <a:p>
            <a:r>
              <a:rPr lang="es-MX" dirty="0"/>
              <a:t>es un chip controlador que gestiona la interacción entre el procesador, la memoria, la caché de nivel 2, el bus PCI y </a:t>
            </a:r>
            <a:r>
              <a:rPr lang="es-MX" dirty="0" smtClean="0"/>
              <a:t>AGP. </a:t>
            </a:r>
            <a:endParaRPr lang="es-MX"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233" y="2132856"/>
            <a:ext cx="3157979"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06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Soporte presencial.</a:t>
            </a:r>
            <a:endParaRPr lang="es-MX" dirty="0"/>
          </a:p>
        </p:txBody>
      </p:sp>
      <p:sp>
        <p:nvSpPr>
          <p:cNvPr id="3" name="2 Marcador de contenido"/>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lstStyle/>
          <a:p>
            <a:r>
              <a:rPr lang="es-MX" sz="2400" dirty="0"/>
              <a:t>El soporte técnico es un rango de servicios  que proporcionan asistencia con el hardware o </a:t>
            </a:r>
            <a:r>
              <a:rPr lang="es-MX" sz="2400" dirty="0" smtClean="0"/>
              <a:t>software de una computadora, o algún otro dispositivo electrónico o mecánico. El soporte técnico tiene la función de ayudar al usuario a resolver un determinado problema.</a:t>
            </a:r>
          </a:p>
          <a:p>
            <a:pPr marL="45720" indent="0">
              <a:buNone/>
            </a:pPr>
            <a:r>
              <a:rPr lang="es-MX" dirty="0" smtClean="0"/>
              <a:t/>
            </a:r>
            <a:br>
              <a:rPr lang="es-MX" dirty="0" smtClean="0"/>
            </a:br>
            <a:endParaRPr lang="es-MX" dirty="0"/>
          </a:p>
        </p:txBody>
      </p:sp>
      <p:pic>
        <p:nvPicPr>
          <p:cNvPr id="1026" name="Picture 2" descr="http://1.bp.blogspot.com/-oZXCWYgbL7U/UaKBVU-b97I/AAAAAAAAAF0/Kd1xZq0UU80/s1600/sopor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8" y="5118751"/>
            <a:ext cx="2857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8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085184"/>
            <a:ext cx="6512511" cy="1143000"/>
          </a:xfrm>
        </p:spPr>
        <p:txBody>
          <a:bodyPr/>
          <a:lstStyle/>
          <a:p>
            <a:r>
              <a:rPr lang="es-MX" dirty="0" smtClean="0"/>
              <a:t>Southbridge.</a:t>
            </a:r>
            <a:endParaRPr lang="es-MX" dirty="0"/>
          </a:p>
        </p:txBody>
      </p:sp>
      <p:sp>
        <p:nvSpPr>
          <p:cNvPr id="3" name="2 Marcador de contenido"/>
          <p:cNvSpPr>
            <a:spLocks noGrp="1"/>
          </p:cNvSpPr>
          <p:nvPr>
            <p:ph sz="quarter" idx="13"/>
          </p:nvPr>
        </p:nvSpPr>
        <p:spPr>
          <a:xfrm>
            <a:off x="1143000" y="731520"/>
            <a:ext cx="6400800" cy="4065632"/>
          </a:xfrm>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el chip que implementa las capacidades “lentas” de la placa madre, en una arquitectura chipset puente norte/puente sur. </a:t>
            </a:r>
            <a:endParaRPr lang="es-MX"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114549"/>
            <a:ext cx="3157537"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089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085184"/>
            <a:ext cx="6512511" cy="1143000"/>
          </a:xfrm>
        </p:spPr>
        <p:txBody>
          <a:bodyPr/>
          <a:lstStyle/>
          <a:p>
            <a:r>
              <a:rPr lang="es-MX" dirty="0" smtClean="0"/>
              <a:t>Unidad Central de Procesamiento.</a:t>
            </a:r>
            <a:endParaRPr lang="es-MX" dirty="0"/>
          </a:p>
        </p:txBody>
      </p:sp>
      <p:sp>
        <p:nvSpPr>
          <p:cNvPr id="3" name="2 Marcador de contenido"/>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en definitiva el cerebro del sistema de la computadora. </a:t>
            </a:r>
            <a:endParaRPr lang="es-MX"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340768"/>
            <a:ext cx="3899799"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75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941168"/>
            <a:ext cx="6512511" cy="1143000"/>
          </a:xfrm>
        </p:spPr>
        <p:txBody>
          <a:bodyPr/>
          <a:lstStyle/>
          <a:p>
            <a:r>
              <a:rPr lang="es-MX" dirty="0" smtClean="0"/>
              <a:t>Unidad de control.</a:t>
            </a:r>
            <a:endParaRPr lang="es-MX" dirty="0"/>
          </a:p>
        </p:txBody>
      </p:sp>
      <p:sp>
        <p:nvSpPr>
          <p:cNvPr id="3" name="2 Marcador de contenido"/>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la encargada de controlar que las instrucciones se ejecuten, buscándolas en la memoria </a:t>
            </a:r>
            <a:r>
              <a:rPr lang="es-MX" dirty="0" smtClean="0"/>
              <a:t>principal.</a:t>
            </a:r>
            <a:endParaRPr lang="es-MX" dirty="0"/>
          </a:p>
        </p:txBody>
      </p:sp>
      <p:pic>
        <p:nvPicPr>
          <p:cNvPr id="16386" name="Picture 2" descr="http://2.bp.blogspot.com/-uuquM7DehaI/TdHcauN1eaI/AAAAAAAAAAk/Iya6Qoqs_bM/s1600/ICHCU+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141" y="1916832"/>
            <a:ext cx="2630599" cy="20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725144"/>
            <a:ext cx="6512511" cy="1143000"/>
          </a:xfrm>
        </p:spPr>
        <p:txBody>
          <a:bodyPr/>
          <a:lstStyle/>
          <a:p>
            <a:r>
              <a:rPr lang="es-MX" dirty="0" smtClean="0"/>
              <a:t>Unidad aritmética lógica.</a:t>
            </a:r>
            <a:endParaRPr lang="es-MX" dirty="0"/>
          </a:p>
        </p:txBody>
      </p:sp>
      <p:sp>
        <p:nvSpPr>
          <p:cNvPr id="3" name="2 Marcador de contenido"/>
          <p:cNvSpPr>
            <a:spLocks noGrp="1"/>
          </p:cNvSpPr>
          <p:nvPr>
            <p:ph sz="quarter" idx="13"/>
          </p:nvPr>
        </p:nvSpPr>
        <p:spPr>
          <a:xfrm>
            <a:off x="1143000" y="731520"/>
            <a:ext cx="6400800" cy="3705592"/>
          </a:xfrm>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la unidad de proceso donde se lleva a cabo la ejecución de las instrucciones con operaciones aritméticas y lógicas.</a:t>
            </a:r>
            <a:endParaRPr lang="es-MX"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772816"/>
            <a:ext cx="3441405" cy="25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65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941168"/>
            <a:ext cx="6512511" cy="1143000"/>
          </a:xfrm>
        </p:spPr>
        <p:txBody>
          <a:bodyPr/>
          <a:lstStyle/>
          <a:p>
            <a:r>
              <a:rPr lang="es-MX" dirty="0" smtClean="0"/>
              <a:t>Unidad de almacenamiento.</a:t>
            </a:r>
            <a:endParaRPr lang="es-MX" dirty="0"/>
          </a:p>
        </p:txBody>
      </p:sp>
      <p:sp>
        <p:nvSpPr>
          <p:cNvPr id="3" name="2 Marcador de contenido"/>
          <p:cNvSpPr>
            <a:spLocks noGrp="1"/>
          </p:cNvSpPr>
          <p:nvPr>
            <p:ph sz="quarter" idx="13"/>
          </p:nvPr>
        </p:nvSpPr>
        <p:spPr>
          <a:xfrm>
            <a:off x="1143000" y="731520"/>
            <a:ext cx="6400800" cy="3993624"/>
          </a:xfrm>
        </p:spPr>
        <p:style>
          <a:lnRef idx="2">
            <a:schemeClr val="accent2"/>
          </a:lnRef>
          <a:fillRef idx="1">
            <a:schemeClr val="lt1"/>
          </a:fillRef>
          <a:effectRef idx="0">
            <a:schemeClr val="accent2"/>
          </a:effectRef>
          <a:fontRef idx="minor">
            <a:schemeClr val="dk1"/>
          </a:fontRef>
        </p:style>
        <p:txBody>
          <a:bodyPr/>
          <a:lstStyle/>
          <a:p>
            <a:r>
              <a:rPr lang="es-MX" dirty="0"/>
              <a:t>La </a:t>
            </a:r>
            <a:r>
              <a:rPr lang="es-MX" i="1" dirty="0"/>
              <a:t>Unidad de Almacenamiento</a:t>
            </a:r>
            <a:r>
              <a:rPr lang="es-MX" dirty="0"/>
              <a:t> o </a:t>
            </a:r>
            <a:r>
              <a:rPr lang="es-MX" i="1" dirty="0"/>
              <a:t>Memoria</a:t>
            </a:r>
            <a:r>
              <a:rPr lang="es-MX" dirty="0"/>
              <a:t> guarda todos los datos que son procesados en la computadora y se divide en </a:t>
            </a:r>
            <a:r>
              <a:rPr lang="es-MX" i="1" dirty="0"/>
              <a:t>Memoria Principal</a:t>
            </a:r>
            <a:r>
              <a:rPr lang="es-MX" dirty="0"/>
              <a:t> y </a:t>
            </a:r>
            <a:r>
              <a:rPr lang="es-MX" i="1" dirty="0"/>
              <a:t>Memoria Secundaria</a:t>
            </a:r>
            <a:r>
              <a:rPr lang="es-MX" dirty="0"/>
              <a:t> o </a:t>
            </a:r>
            <a:r>
              <a:rPr lang="es-MX" i="1" dirty="0"/>
              <a:t>Auxiliar</a:t>
            </a:r>
            <a:r>
              <a:rPr lang="es-MX" dirty="0"/>
              <a:t>.</a:t>
            </a:r>
            <a:endParaRPr lang="es-MX"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708920"/>
            <a:ext cx="23812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43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941168"/>
            <a:ext cx="6512511" cy="1143000"/>
          </a:xfrm>
        </p:spPr>
        <p:txBody>
          <a:bodyPr/>
          <a:lstStyle/>
          <a:p>
            <a:r>
              <a:rPr lang="es-MX" dirty="0" smtClean="0"/>
              <a:t>Memoria principal.</a:t>
            </a:r>
            <a:endParaRPr lang="es-MX" dirty="0"/>
          </a:p>
        </p:txBody>
      </p:sp>
      <p:sp>
        <p:nvSpPr>
          <p:cNvPr id="3" name="2 Marcador de contenido"/>
          <p:cNvSpPr>
            <a:spLocks noGrp="1"/>
          </p:cNvSpPr>
          <p:nvPr>
            <p:ph sz="quarter" idx="13"/>
          </p:nvPr>
        </p:nvSpPr>
        <p:spPr>
          <a:xfrm>
            <a:off x="1143000" y="731520"/>
            <a:ext cx="6400800" cy="3993624"/>
          </a:xfrm>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un circuito integrado o chip que almacena los programas, datos y resultados ejecutados por la computadora y de forma temporal, pues su contenido se pierde cuando esta se apaga.</a:t>
            </a:r>
            <a:endParaRPr lang="es-MX"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744" y="2492896"/>
            <a:ext cx="2769096" cy="20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788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941168"/>
            <a:ext cx="6512511" cy="1143000"/>
          </a:xfrm>
        </p:spPr>
        <p:txBody>
          <a:bodyPr/>
          <a:lstStyle/>
          <a:p>
            <a:r>
              <a:rPr lang="es-MX" dirty="0" smtClean="0"/>
              <a:t>Memoria secundaria.</a:t>
            </a:r>
            <a:endParaRPr lang="es-MX" dirty="0"/>
          </a:p>
        </p:txBody>
      </p:sp>
      <p:sp>
        <p:nvSpPr>
          <p:cNvPr id="3" name="2 Marcador de contenido"/>
          <p:cNvSpPr>
            <a:spLocks noGrp="1"/>
          </p:cNvSpPr>
          <p:nvPr>
            <p:ph sz="quarter" idx="13"/>
          </p:nvPr>
        </p:nvSpPr>
        <p:spPr>
          <a:xfrm>
            <a:off x="1143000" y="627797"/>
            <a:ext cx="6400800" cy="4169355"/>
          </a:xfrm>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stá </a:t>
            </a:r>
            <a:r>
              <a:rPr lang="es-MX" dirty="0"/>
              <a:t>compuesta por todos aquellos dispositivos capaces de almacenar datos en dispositivos que pueden ser internos como el disco duro, o extraíble como los discos flexibles (disquetes), </a:t>
            </a:r>
            <a:r>
              <a:rPr lang="es-MX" dirty="0" err="1"/>
              <a:t>CDs</a:t>
            </a:r>
            <a:r>
              <a:rPr lang="es-MX" dirty="0"/>
              <a:t>, </a:t>
            </a:r>
            <a:r>
              <a:rPr lang="es-MX" dirty="0" err="1"/>
              <a:t>DVDs</a:t>
            </a:r>
            <a:r>
              <a:rPr lang="es-MX" dirty="0"/>
              <a:t>, etc.</a:t>
            </a:r>
            <a:endParaRPr lang="es-MX"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2564904"/>
            <a:ext cx="38385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16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4941168"/>
            <a:ext cx="6512511" cy="1143000"/>
          </a:xfrm>
        </p:spPr>
        <p:txBody>
          <a:bodyPr/>
          <a:lstStyle/>
          <a:p>
            <a:r>
              <a:rPr lang="es-MX" dirty="0" smtClean="0"/>
              <a:t>Dispositivos de salida.</a:t>
            </a:r>
            <a:endParaRPr lang="es-MX" dirty="0"/>
          </a:p>
        </p:txBody>
      </p:sp>
      <p:sp>
        <p:nvSpPr>
          <p:cNvPr id="3" name="2 Marcador de contenido"/>
          <p:cNvSpPr>
            <a:spLocks noGrp="1"/>
          </p:cNvSpPr>
          <p:nvPr>
            <p:ph sz="quarter" idx="13"/>
          </p:nvPr>
        </p:nvSpPr>
        <p:spPr>
          <a:xfrm>
            <a:off x="1143000" y="731520"/>
            <a:ext cx="6400800" cy="4065632"/>
          </a:xfrm>
        </p:spPr>
        <p:style>
          <a:lnRef idx="2">
            <a:schemeClr val="accent2"/>
          </a:lnRef>
          <a:fillRef idx="1">
            <a:schemeClr val="lt1"/>
          </a:fillRef>
          <a:effectRef idx="0">
            <a:schemeClr val="accent2"/>
          </a:effectRef>
          <a:fontRef idx="minor">
            <a:schemeClr val="dk1"/>
          </a:fontRef>
        </p:style>
        <p:txBody>
          <a:bodyPr/>
          <a:lstStyle/>
          <a:p>
            <a:r>
              <a:rPr lang="es-MX" dirty="0"/>
              <a:t>S</a:t>
            </a:r>
            <a:r>
              <a:rPr lang="es-MX" dirty="0" smtClean="0"/>
              <a:t>on </a:t>
            </a:r>
            <a:r>
              <a:rPr lang="es-MX" dirty="0"/>
              <a:t>aquellos que reciben los datos procesados por la computadora y permiten exteriorizarlos a través de periféricos como el monitor, impresora, escáner, plotter, altavoces</a:t>
            </a:r>
            <a:r>
              <a:rPr lang="es-MX" dirty="0" smtClean="0"/>
              <a:t>, etc</a:t>
            </a:r>
            <a:r>
              <a:rPr lang="es-MX" dirty="0"/>
              <a:t>.</a:t>
            </a:r>
            <a:endParaRPr lang="es-MX" dirty="0"/>
          </a:p>
        </p:txBody>
      </p:sp>
      <p:pic>
        <p:nvPicPr>
          <p:cNvPr id="21506" name="Picture 2" descr="http://colposfesz.galeon.com/libro/Image7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420888"/>
            <a:ext cx="3098555" cy="232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3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013176"/>
            <a:ext cx="6512511" cy="1143000"/>
          </a:xfrm>
        </p:spPr>
        <p:txBody>
          <a:bodyPr/>
          <a:lstStyle/>
          <a:p>
            <a:r>
              <a:rPr lang="es-MX" dirty="0" smtClean="0"/>
              <a:t>Software.</a:t>
            </a:r>
            <a:endParaRPr lang="es-MX" dirty="0"/>
          </a:p>
        </p:txBody>
      </p:sp>
      <p:sp>
        <p:nvSpPr>
          <p:cNvPr id="3" name="2 Marcador de contenido"/>
          <p:cNvSpPr>
            <a:spLocks noGrp="1"/>
          </p:cNvSpPr>
          <p:nvPr>
            <p:ph sz="quarter" idx="13"/>
          </p:nvPr>
        </p:nvSpPr>
        <p:spPr>
          <a:xfrm>
            <a:off x="1143000" y="731520"/>
            <a:ext cx="6400800" cy="4137640"/>
          </a:xfrm>
        </p:spPr>
        <p:style>
          <a:lnRef idx="2">
            <a:schemeClr val="accent2"/>
          </a:lnRef>
          <a:fillRef idx="1">
            <a:schemeClr val="lt1"/>
          </a:fillRef>
          <a:effectRef idx="0">
            <a:schemeClr val="accent2"/>
          </a:effectRef>
          <a:fontRef idx="minor">
            <a:schemeClr val="dk1"/>
          </a:fontRef>
        </p:style>
        <p:txBody>
          <a:bodyPr/>
          <a:lstStyle/>
          <a:p>
            <a:r>
              <a:rPr lang="es-MX" dirty="0"/>
              <a:t>E</a:t>
            </a:r>
            <a:r>
              <a:rPr lang="es-MX" dirty="0" smtClean="0"/>
              <a:t>s </a:t>
            </a:r>
            <a:r>
              <a:rPr lang="es-MX" dirty="0"/>
              <a:t>el soporte lógico e inmaterial que permite que la computadora pueda desempeñar tareas inteligentes, dirigiendo a los componentes físicos o hardware con instrucciones y datos a través de diferentes tipos de programas.</a:t>
            </a:r>
            <a:endParaRPr lang="es-MX" dirty="0"/>
          </a:p>
        </p:txBody>
      </p:sp>
      <p:pic>
        <p:nvPicPr>
          <p:cNvPr id="22530" name="Picture 2" descr="http://acadtech.gwu.edu/sites/acadtech.gwu.edu/files/image/13030015p3-app%20ic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883" y="2492896"/>
            <a:ext cx="3854202" cy="21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7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013176"/>
            <a:ext cx="6512511" cy="1143000"/>
          </a:xfrm>
        </p:spPr>
        <p:txBody>
          <a:bodyPr/>
          <a:lstStyle/>
          <a:p>
            <a:r>
              <a:rPr lang="es-MX" dirty="0" smtClean="0"/>
              <a:t>Como se clasifica el software.</a:t>
            </a:r>
            <a:endParaRPr lang="es-MX" dirty="0"/>
          </a:p>
        </p:txBody>
      </p:sp>
      <p:sp>
        <p:nvSpPr>
          <p:cNvPr id="3" name="2 Marcador de contenido"/>
          <p:cNvSpPr>
            <a:spLocks noGrp="1"/>
          </p:cNvSpPr>
          <p:nvPr>
            <p:ph sz="quarter" idx="13"/>
          </p:nvPr>
        </p:nvSpPr>
        <p:spPr>
          <a:xfrm>
            <a:off x="1143000" y="731520"/>
            <a:ext cx="6400800" cy="3993624"/>
          </a:xfrm>
        </p:spPr>
        <p:style>
          <a:lnRef idx="2">
            <a:schemeClr val="accent2"/>
          </a:lnRef>
          <a:fillRef idx="1">
            <a:schemeClr val="lt1"/>
          </a:fillRef>
          <a:effectRef idx="0">
            <a:schemeClr val="accent2"/>
          </a:effectRef>
          <a:fontRef idx="minor">
            <a:schemeClr val="dk1"/>
          </a:fontRef>
        </p:style>
        <p:txBody>
          <a:bodyPr/>
          <a:lstStyle/>
          <a:p>
            <a:pPr fontAlgn="base"/>
            <a:r>
              <a:rPr lang="es-MX" dirty="0"/>
              <a:t>El </a:t>
            </a:r>
            <a:r>
              <a:rPr lang="es-MX" i="1" dirty="0"/>
              <a:t>Software</a:t>
            </a:r>
            <a:r>
              <a:rPr lang="es-MX" dirty="0"/>
              <a:t> son los programas de aplicación y los sistemas operativos, que según las funciones que realizan pueden ser clasificados en:</a:t>
            </a:r>
          </a:p>
          <a:p>
            <a:pPr fontAlgn="base"/>
            <a:r>
              <a:rPr lang="es-MX" dirty="0">
                <a:hlinkClick r:id="rId2" tooltip="Software de Sistema"/>
              </a:rPr>
              <a:t>Software de Sistema</a:t>
            </a:r>
            <a:endParaRPr lang="es-MX" dirty="0"/>
          </a:p>
          <a:p>
            <a:pPr fontAlgn="base"/>
            <a:r>
              <a:rPr lang="es-MX" u="sng" dirty="0">
                <a:hlinkClick r:id="rId3" tooltip="Software de Aplicación"/>
              </a:rPr>
              <a:t>Software de Aplicación</a:t>
            </a:r>
            <a:endParaRPr lang="es-MX" dirty="0"/>
          </a:p>
          <a:p>
            <a:pPr fontAlgn="base"/>
            <a:r>
              <a:rPr lang="es-MX" dirty="0">
                <a:hlinkClick r:id="rId4" tooltip="Software de Programación"/>
              </a:rPr>
              <a:t>Software de Programación</a:t>
            </a:r>
            <a:endParaRPr lang="es-MX" dirty="0"/>
          </a:p>
          <a:p>
            <a:pPr marL="45720" indent="0">
              <a:buNone/>
            </a:pPr>
            <a:endParaRPr lang="es-MX" dirty="0"/>
          </a:p>
        </p:txBody>
      </p:sp>
      <p:pic>
        <p:nvPicPr>
          <p:cNvPr id="23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2204864"/>
            <a:ext cx="216024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4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Que es una bitácora.</a:t>
            </a:r>
            <a:endParaRPr lang="es-MX" dirty="0"/>
          </a:p>
        </p:txBody>
      </p:sp>
      <p:sp>
        <p:nvSpPr>
          <p:cNvPr id="3" name="2 Marcador de contenido"/>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es-MX" sz="2800" b="1" dirty="0"/>
              <a:t>La bitácora es una herramienta que permite tener registro de información relevante alrededor de proyectos de múltiples naturalezas: un proyecto de investigación, un trabajo académico, un proyecto de vida.</a:t>
            </a:r>
            <a:endParaRPr lang="es-MX" sz="2800" dirty="0"/>
          </a:p>
          <a:p>
            <a:pPr marL="45720" indent="0">
              <a:buNone/>
            </a:pPr>
            <a:r>
              <a:rPr lang="es-MX" dirty="0"/>
              <a:t/>
            </a:r>
            <a:br>
              <a:rPr lang="es-MX" dirty="0"/>
            </a:br>
            <a:endParaRPr lang="es-MX" dirty="0"/>
          </a:p>
        </p:txBody>
      </p:sp>
    </p:spTree>
    <p:extLst>
      <p:ext uri="{BB962C8B-B14F-4D97-AF65-F5344CB8AC3E}">
        <p14:creationId xmlns:p14="http://schemas.microsoft.com/office/powerpoint/2010/main" val="298134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725144"/>
            <a:ext cx="7262193" cy="1143000"/>
          </a:xfrm>
        </p:spPr>
        <p:txBody>
          <a:bodyPr/>
          <a:lstStyle/>
          <a:p>
            <a:r>
              <a:rPr lang="es-MX" dirty="0" smtClean="0"/>
              <a:t>Funciones principales de un sistema operativo</a:t>
            </a:r>
            <a:endParaRPr lang="es-MX" dirty="0"/>
          </a:p>
        </p:txBody>
      </p:sp>
      <p:sp>
        <p:nvSpPr>
          <p:cNvPr id="3" name="2 Marcador de contenido"/>
          <p:cNvSpPr>
            <a:spLocks noGrp="1"/>
          </p:cNvSpPr>
          <p:nvPr>
            <p:ph sz="quarter" idx="13"/>
          </p:nvPr>
        </p:nvSpPr>
        <p:spPr>
          <a:xfrm>
            <a:off x="1143000" y="731520"/>
            <a:ext cx="6400800" cy="3777600"/>
          </a:xfrm>
        </p:spPr>
        <p:style>
          <a:lnRef idx="2">
            <a:schemeClr val="accent2"/>
          </a:lnRef>
          <a:fillRef idx="1">
            <a:schemeClr val="lt1"/>
          </a:fillRef>
          <a:effectRef idx="0">
            <a:schemeClr val="accent2"/>
          </a:effectRef>
          <a:fontRef idx="minor">
            <a:schemeClr val="dk1"/>
          </a:fontRef>
        </p:style>
        <p:txBody>
          <a:bodyPr/>
          <a:lstStyle/>
          <a:p>
            <a:r>
              <a:rPr lang="es-MX" dirty="0"/>
              <a:t>Un </a:t>
            </a:r>
            <a:r>
              <a:rPr lang="es-MX" i="1" dirty="0"/>
              <a:t>Sistema Operativo</a:t>
            </a:r>
            <a:r>
              <a:rPr lang="es-MX" dirty="0"/>
              <a:t> realiza cinco funciones básicas: Suministro de Interfaz al Usuario, Administración de Recursos, Administración de Archivos, Administración de Tareas y Servicio de Soporte.</a:t>
            </a:r>
            <a:endParaRPr lang="es-MX" dirty="0"/>
          </a:p>
        </p:txBody>
      </p:sp>
      <p:pic>
        <p:nvPicPr>
          <p:cNvPr id="24578" name="Picture 2" descr="http://www.ecured.cu/images/thumb/2/29/Foto_de_sistema_operativo.JPG/260px-Foto_de_sistema_operat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564904"/>
            <a:ext cx="24765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9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289" y="4999965"/>
            <a:ext cx="6512511" cy="1143000"/>
          </a:xfrm>
        </p:spPr>
        <p:txBody>
          <a:bodyPr/>
          <a:lstStyle/>
          <a:p>
            <a:r>
              <a:rPr lang="es-MX" dirty="0" smtClean="0"/>
              <a:t>Defina software de aplicación.</a:t>
            </a:r>
            <a:endParaRPr lang="es-MX" dirty="0"/>
          </a:p>
        </p:txBody>
      </p:sp>
      <p:sp>
        <p:nvSpPr>
          <p:cNvPr id="3" name="2 Marcador de contenido"/>
          <p:cNvSpPr>
            <a:spLocks noGrp="1"/>
          </p:cNvSpPr>
          <p:nvPr>
            <p:ph sz="quarter" idx="13"/>
          </p:nvPr>
        </p:nvSpPr>
        <p:spPr>
          <a:xfrm>
            <a:off x="1143000" y="731520"/>
            <a:ext cx="6400800" cy="3921616"/>
          </a:xfrm>
        </p:spPr>
        <p:style>
          <a:lnRef idx="2">
            <a:schemeClr val="accent2"/>
          </a:lnRef>
          <a:fillRef idx="1">
            <a:schemeClr val="lt1"/>
          </a:fillRef>
          <a:effectRef idx="0">
            <a:schemeClr val="accent2"/>
          </a:effectRef>
          <a:fontRef idx="minor">
            <a:schemeClr val="dk1"/>
          </a:fontRef>
        </p:style>
        <p:txBody>
          <a:bodyPr/>
          <a:lstStyle/>
          <a:p>
            <a:r>
              <a:rPr lang="es-MX" dirty="0"/>
              <a:t>El </a:t>
            </a:r>
            <a:r>
              <a:rPr lang="es-MX" i="1" dirty="0"/>
              <a:t>Software de Aplicación</a:t>
            </a:r>
            <a:r>
              <a:rPr lang="es-MX" dirty="0"/>
              <a:t> son los programas diseñados para o por los usuarios para facilitar la realización de tareas específicas en la </a:t>
            </a:r>
            <a:r>
              <a:rPr lang="es-MX" dirty="0" smtClean="0"/>
              <a:t>computadora.</a:t>
            </a:r>
            <a:endParaRPr lang="es-MX" dirty="0"/>
          </a:p>
        </p:txBody>
      </p:sp>
      <p:pic>
        <p:nvPicPr>
          <p:cNvPr id="25602" name="Picture 2" descr="http://www.cavsi.com/preguntasrespuestas/images/software/software-de-aplicaci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772816"/>
            <a:ext cx="33337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56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289" y="1268760"/>
            <a:ext cx="6512511" cy="4246408"/>
          </a:xfrm>
        </p:spPr>
        <p:txBody>
          <a:bodyPr/>
          <a:lstStyle/>
          <a:p>
            <a:r>
              <a:rPr lang="es-MX" sz="7200" dirty="0" smtClean="0"/>
              <a:t>Cornejo Vidal Abraham Alejandro.</a:t>
            </a:r>
            <a:endParaRPr lang="es-MX" sz="7200" dirty="0"/>
          </a:p>
        </p:txBody>
      </p:sp>
      <p:sp>
        <p:nvSpPr>
          <p:cNvPr id="3" name="2 Marcador de contenido"/>
          <p:cNvSpPr>
            <a:spLocks noGrp="1"/>
          </p:cNvSpPr>
          <p:nvPr>
            <p:ph sz="quarter" idx="13"/>
          </p:nvPr>
        </p:nvSpPr>
        <p:spPr>
          <a:xfrm>
            <a:off x="1115616" y="548680"/>
            <a:ext cx="6400800" cy="3474720"/>
          </a:xfrm>
        </p:spPr>
        <p:txBody>
          <a:bodyPr/>
          <a:lstStyle/>
          <a:p>
            <a:pPr marL="45720" indent="0">
              <a:buNone/>
            </a:pPr>
            <a:r>
              <a:rPr lang="es-MX" dirty="0"/>
              <a:t> </a:t>
            </a:r>
          </a:p>
        </p:txBody>
      </p:sp>
    </p:spTree>
    <p:extLst>
      <p:ext uri="{BB962C8B-B14F-4D97-AF65-F5344CB8AC3E}">
        <p14:creationId xmlns:p14="http://schemas.microsoft.com/office/powerpoint/2010/main" val="197006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0545" y="4372168"/>
            <a:ext cx="7405255" cy="1143000"/>
          </a:xfrm>
        </p:spPr>
        <p:txBody>
          <a:bodyPr/>
          <a:lstStyle/>
          <a:p>
            <a:r>
              <a:rPr lang="es-MX" dirty="0" smtClean="0"/>
              <a:t>Elementos que componen una bitácora.</a:t>
            </a:r>
            <a:endParaRPr lang="es-MX" dirty="0"/>
          </a:p>
        </p:txBody>
      </p:sp>
      <p:sp>
        <p:nvSpPr>
          <p:cNvPr id="3" name="2 Marcador de contenido"/>
          <p:cNvSpPr>
            <a:spLocks noGrp="1"/>
          </p:cNvSpPr>
          <p:nvPr>
            <p:ph sz="quarter" idx="13"/>
          </p:nvPr>
        </p:nvSpPr>
        <p:spPr>
          <a:xfrm>
            <a:off x="1143000" y="484909"/>
            <a:ext cx="6271445" cy="3851564"/>
          </a:xfrm>
        </p:spPr>
        <p:style>
          <a:lnRef idx="2">
            <a:schemeClr val="accent2"/>
          </a:lnRef>
          <a:fillRef idx="1">
            <a:schemeClr val="lt1"/>
          </a:fillRef>
          <a:effectRef idx="0">
            <a:schemeClr val="accent2"/>
          </a:effectRef>
          <a:fontRef idx="minor">
            <a:schemeClr val="dk1"/>
          </a:fontRef>
        </p:style>
        <p:txBody>
          <a:bodyPr>
            <a:normAutofit/>
          </a:bodyPr>
          <a:lstStyle/>
          <a:p>
            <a:r>
              <a:rPr lang="es-MX" b="1" dirty="0"/>
              <a:t>Fecha y hora.</a:t>
            </a:r>
            <a:endParaRPr lang="es-MX" dirty="0"/>
          </a:p>
          <a:p>
            <a:r>
              <a:rPr lang="es-MX" b="1" dirty="0"/>
              <a:t>- Actividad desarrollada.</a:t>
            </a:r>
            <a:endParaRPr lang="es-MX" dirty="0"/>
          </a:p>
          <a:p>
            <a:r>
              <a:rPr lang="es-MX" b="1" dirty="0"/>
              <a:t>. Decisiones tomadas y sus razones.</a:t>
            </a:r>
            <a:endParaRPr lang="es-MX" dirty="0"/>
          </a:p>
          <a:p>
            <a:r>
              <a:rPr lang="es-MX" b="1" dirty="0"/>
              <a:t>. Propuestas de alteración de bloques de tareas, argumentadas debidamente respecto a las causas que las originaron y las consecuencias sobre el proyecto.</a:t>
            </a:r>
            <a:endParaRPr lang="es-MX" dirty="0"/>
          </a:p>
          <a:p>
            <a:r>
              <a:rPr lang="es-MX" b="1" dirty="0"/>
              <a:t>. Observaciones y colaboraciones recibidas de terceros.</a:t>
            </a:r>
            <a:endParaRPr lang="es-MX"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4445" y="908721"/>
            <a:ext cx="1601867" cy="253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31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Cobertura del soporte técnico.</a:t>
            </a:r>
            <a:endParaRPr lang="es-MX" dirty="0"/>
          </a:p>
        </p:txBody>
      </p:sp>
      <p:sp>
        <p:nvSpPr>
          <p:cNvPr id="3" name="2 Marcador de contenido"/>
          <p:cNvSpPr>
            <a:spLocks noGrp="1"/>
          </p:cNvSpPr>
          <p:nvPr>
            <p:ph sz="quarter" idx="13"/>
          </p:nvPr>
        </p:nvSpPr>
        <p:spPr>
          <a:xfrm>
            <a:off x="1143000" y="263236"/>
            <a:ext cx="6400800" cy="4101868"/>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MX" dirty="0"/>
              <a:t>El soporte técnico cuenta con distintos niveles existen niveles bajos y altos, Los niveles bajos se encargan de resolver los problemas más sencillos mientras que los de niveles altos se encargan de resolver los problemas más  complicados, para brindar la ayuda para resolver los problemas de software se puede realizar mediante fax vía telefónica, correo electrónico, chat. Mientras que el mantenimiento de hardware se realiza personalmente para solucionar cualquier imprevisto.</a:t>
            </a:r>
          </a:p>
          <a:p>
            <a:pPr marL="45720" indent="0">
              <a:buNone/>
            </a:pPr>
            <a:endParaRPr lang="es-MX" dirty="0"/>
          </a:p>
        </p:txBody>
      </p:sp>
    </p:spTree>
    <p:extLst>
      <p:ext uri="{BB962C8B-B14F-4D97-AF65-F5344CB8AC3E}">
        <p14:creationId xmlns:p14="http://schemas.microsoft.com/office/powerpoint/2010/main" val="72948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085184"/>
            <a:ext cx="7910265" cy="1143000"/>
          </a:xfrm>
        </p:spPr>
        <p:txBody>
          <a:bodyPr/>
          <a:lstStyle/>
          <a:p>
            <a:r>
              <a:rPr lang="es-MX" dirty="0" smtClean="0"/>
              <a:t>Costo del soporte técnico.</a:t>
            </a:r>
            <a:endParaRPr lang="es-MX" dirty="0"/>
          </a:p>
        </p:txBody>
      </p:sp>
      <p:sp>
        <p:nvSpPr>
          <p:cNvPr id="3" name="2 Marcador de contenido"/>
          <p:cNvSpPr>
            <a:spLocks noGrp="1"/>
          </p:cNvSpPr>
          <p:nvPr>
            <p:ph sz="quarter" idx="13"/>
          </p:nvPr>
        </p:nvSpPr>
        <p:spPr>
          <a:xfrm>
            <a:off x="1143000" y="548680"/>
            <a:ext cx="6400800" cy="3744416"/>
          </a:xfrm>
        </p:spPr>
        <p:style>
          <a:lnRef idx="2">
            <a:schemeClr val="accent2"/>
          </a:lnRef>
          <a:fillRef idx="1">
            <a:schemeClr val="lt1"/>
          </a:fillRef>
          <a:effectRef idx="0">
            <a:schemeClr val="accent2"/>
          </a:effectRef>
          <a:fontRef idx="minor">
            <a:schemeClr val="dk1"/>
          </a:fontRef>
        </p:style>
        <p:txBody>
          <a:bodyPr/>
          <a:lstStyle/>
          <a:p>
            <a:r>
              <a:rPr lang="es-MX" dirty="0"/>
              <a:t>El costo del soporte puede variar. Algunas compañías ofrecen soporte gratuito limitado cuando se compra su hardware o software; otros cobran por el servicio de soporte telefónico</a:t>
            </a:r>
            <a:r>
              <a:rPr lang="es-MX" dirty="0" smtClean="0"/>
              <a:t>.</a:t>
            </a:r>
          </a:p>
          <a:p>
            <a:r>
              <a:rPr lang="es-MX" dirty="0"/>
              <a:t>Los precios base a nivel mundial son: software o Hardware de 40 a 60 </a:t>
            </a:r>
            <a:r>
              <a:rPr lang="es-MX" dirty="0" err="1"/>
              <a:t>dlls</a:t>
            </a:r>
            <a:r>
              <a:rPr lang="es-MX" dirty="0"/>
              <a:t> por hora de trabajo. Redes Software o Hardware de 50 a 100 </a:t>
            </a:r>
            <a:r>
              <a:rPr lang="es-MX" dirty="0" err="1"/>
              <a:t>dlls</a:t>
            </a:r>
            <a:r>
              <a:rPr lang="es-MX" dirty="0"/>
              <a:t> por hora.</a:t>
            </a:r>
            <a:endParaRPr lang="es-MX" dirty="0"/>
          </a:p>
        </p:txBody>
      </p:sp>
    </p:spTree>
    <p:extLst>
      <p:ext uri="{BB962C8B-B14F-4D97-AF65-F5344CB8AC3E}">
        <p14:creationId xmlns:p14="http://schemas.microsoft.com/office/powerpoint/2010/main" val="55967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7144" y="5009477"/>
            <a:ext cx="6512511" cy="1143000"/>
          </a:xfrm>
        </p:spPr>
        <p:txBody>
          <a:bodyPr/>
          <a:lstStyle/>
          <a:p>
            <a:r>
              <a:rPr lang="es-MX" dirty="0" smtClean="0"/>
              <a:t>Funciones de asistencia (Áreas).</a:t>
            </a:r>
            <a:endParaRPr lang="es-MX" dirty="0"/>
          </a:p>
        </p:txBody>
      </p:sp>
      <p:sp>
        <p:nvSpPr>
          <p:cNvPr id="3" name="2 Marcador de contenido"/>
          <p:cNvSpPr>
            <a:spLocks noGrp="1"/>
          </p:cNvSpPr>
          <p:nvPr>
            <p:ph sz="quarter" idx="13"/>
          </p:nvPr>
        </p:nvSpPr>
        <p:spPr>
          <a:xfrm>
            <a:off x="1143000" y="512619"/>
            <a:ext cx="6400800" cy="4281054"/>
          </a:xfrm>
        </p:spPr>
        <p:style>
          <a:lnRef idx="2">
            <a:schemeClr val="accent2"/>
          </a:lnRef>
          <a:fillRef idx="1">
            <a:schemeClr val="lt1"/>
          </a:fillRef>
          <a:effectRef idx="0">
            <a:schemeClr val="accent2"/>
          </a:effectRef>
          <a:fontRef idx="minor">
            <a:schemeClr val="dk1"/>
          </a:fontRef>
        </p:style>
        <p:txBody>
          <a:bodyPr/>
          <a:lstStyle/>
          <a:p>
            <a:r>
              <a:rPr lang="es-MX" sz="2000" b="1" dirty="0"/>
              <a:t>Intervención urgente:</a:t>
            </a:r>
            <a:r>
              <a:rPr lang="es-MX" sz="2000" dirty="0"/>
              <a:t> Tras el análisis previo de nuestro dpto. de soporte técnico a distancia, se conviene el desplazamiento para subsanar un problema específico</a:t>
            </a:r>
            <a:r>
              <a:rPr lang="es-MX" sz="2000" dirty="0" smtClean="0"/>
              <a:t>.</a:t>
            </a:r>
          </a:p>
          <a:p>
            <a:r>
              <a:rPr lang="es-MX" sz="2000" dirty="0"/>
              <a:t> </a:t>
            </a:r>
            <a:r>
              <a:rPr lang="es-MX" sz="2000" b="1" dirty="0"/>
              <a:t>Intervención programada:</a:t>
            </a:r>
            <a:r>
              <a:rPr lang="es-MX" sz="2000" dirty="0"/>
              <a:t> Se fija un desplazamiento a las instalaciones del cliente con una descripción previa de las tareas que se van a realizar y el tiempo que se va a dedicar en ellas.</a:t>
            </a:r>
          </a:p>
          <a:p>
            <a:r>
              <a:rPr lang="es-MX" sz="2000" dirty="0"/>
              <a:t> </a:t>
            </a:r>
            <a:r>
              <a:rPr lang="es-MX" sz="2000" b="1" dirty="0"/>
              <a:t>Mantenimiento:</a:t>
            </a:r>
            <a:r>
              <a:rPr lang="es-MX" sz="2000" dirty="0"/>
              <a:t> Tras fijar un calendario periódico en fechas y horarios y con una descripción previa de las tareas que se van a realizar</a:t>
            </a:r>
            <a:r>
              <a:rPr lang="es-MX" dirty="0"/>
              <a:t/>
            </a:r>
            <a:br>
              <a:rPr lang="es-MX" dirty="0"/>
            </a:br>
            <a:endParaRPr lang="es-MX" dirty="0"/>
          </a:p>
        </p:txBody>
      </p:sp>
    </p:spTree>
    <p:extLst>
      <p:ext uri="{BB962C8B-B14F-4D97-AF65-F5344CB8AC3E}">
        <p14:creationId xmlns:p14="http://schemas.microsoft.com/office/powerpoint/2010/main" val="236499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9435" y="4898641"/>
            <a:ext cx="6512511" cy="1143000"/>
          </a:xfrm>
        </p:spPr>
        <p:txBody>
          <a:bodyPr/>
          <a:lstStyle/>
          <a:p>
            <a:r>
              <a:rPr lang="es-MX" b="0" dirty="0">
                <a:effectLst/>
              </a:rPr>
              <a:t>Middleware</a:t>
            </a:r>
            <a:endParaRPr lang="es-MX" dirty="0"/>
          </a:p>
        </p:txBody>
      </p:sp>
      <p:sp>
        <p:nvSpPr>
          <p:cNvPr id="3" name="2 Marcador de contenido"/>
          <p:cNvSpPr>
            <a:spLocks noGrp="1"/>
          </p:cNvSpPr>
          <p:nvPr>
            <p:ph sz="quarter" idx="13"/>
          </p:nvPr>
        </p:nvSpPr>
        <p:spPr>
          <a:xfrm>
            <a:off x="1143000" y="526473"/>
            <a:ext cx="6400800" cy="3622607"/>
          </a:xfrm>
        </p:spPr>
        <p:style>
          <a:lnRef idx="2">
            <a:schemeClr val="accent2"/>
          </a:lnRef>
          <a:fillRef idx="1">
            <a:schemeClr val="lt1"/>
          </a:fillRef>
          <a:effectRef idx="0">
            <a:schemeClr val="accent2"/>
          </a:effectRef>
          <a:fontRef idx="minor">
            <a:schemeClr val="dk1"/>
          </a:fontRef>
        </p:style>
        <p:txBody>
          <a:bodyPr/>
          <a:lstStyle/>
          <a:p>
            <a:r>
              <a:rPr lang="es-MX" dirty="0"/>
              <a:t>Middleware es un software de computadora que conecta componentes de software o aplicaciones para que puedan intercambiar datos entre éstas. Es utilizado a menudo para soportar aplicaciones distribuidas. Esto incluye servidores web, servidores de aplicaciones, sistemas de gestión de contenido y herramientas similares. </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4459166"/>
            <a:ext cx="24288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33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1566" y="5239675"/>
            <a:ext cx="6512511" cy="1143000"/>
          </a:xfrm>
        </p:spPr>
        <p:txBody>
          <a:bodyPr/>
          <a:lstStyle/>
          <a:p>
            <a:r>
              <a:rPr lang="es-MX" dirty="0" smtClean="0"/>
              <a:t>Magician.</a:t>
            </a:r>
            <a:endParaRPr lang="es-MX" dirty="0"/>
          </a:p>
        </p:txBody>
      </p:sp>
      <p:sp>
        <p:nvSpPr>
          <p:cNvPr id="3" name="2 Marcador de contenido"/>
          <p:cNvSpPr>
            <a:spLocks noGrp="1"/>
          </p:cNvSpPr>
          <p:nvPr>
            <p:ph sz="quarter" idx="13"/>
          </p:nvPr>
        </p:nvSpPr>
        <p:spPr>
          <a:xfrm>
            <a:off x="1143000" y="731520"/>
            <a:ext cx="6400800" cy="3863926"/>
          </a:xfrm>
        </p:spPr>
        <p:style>
          <a:lnRef idx="2">
            <a:schemeClr val="accent2"/>
          </a:lnRef>
          <a:fillRef idx="1">
            <a:schemeClr val="lt1"/>
          </a:fillRef>
          <a:effectRef idx="0">
            <a:schemeClr val="accent2"/>
          </a:effectRef>
          <a:fontRef idx="minor">
            <a:schemeClr val="dk1"/>
          </a:fontRef>
        </p:style>
        <p:txBody>
          <a:bodyPr/>
          <a:lstStyle/>
          <a:p>
            <a:r>
              <a:rPr lang="es-MX" dirty="0"/>
              <a:t>Driver Magician te permite hacer una copia de seguridad de todos los controladores instalados en tu sistema, y poder restaurarla en el momento en que lo necesites.</a:t>
            </a: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394" y="2383645"/>
            <a:ext cx="1656184" cy="201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82397"/>
      </p:ext>
    </p:extLst>
  </p:cSld>
  <p:clrMapOvr>
    <a:masterClrMapping/>
  </p:clrMapOvr>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121</TotalTime>
  <Words>818</Words>
  <Application>Microsoft Office PowerPoint</Application>
  <PresentationFormat>Presentación en pantalla (4:3)</PresentationFormat>
  <Paragraphs>98</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Transmisión de listas</vt:lpstr>
      <vt:lpstr>Trabajo 1</vt:lpstr>
      <vt:lpstr>Soporte presencial.</vt:lpstr>
      <vt:lpstr>Que es una bitácora.</vt:lpstr>
      <vt:lpstr>Elementos que componen una bitácora.</vt:lpstr>
      <vt:lpstr>Cobertura del soporte técnico.</vt:lpstr>
      <vt:lpstr>Costo del soporte técnico.</vt:lpstr>
      <vt:lpstr>Funciones de asistencia (Áreas).</vt:lpstr>
      <vt:lpstr>Middleware</vt:lpstr>
      <vt:lpstr>Magician.</vt:lpstr>
      <vt:lpstr>Everest Home Edition.</vt:lpstr>
      <vt:lpstr>WinZip.</vt:lpstr>
      <vt:lpstr>Hardware.</vt:lpstr>
      <vt:lpstr>Hardware básico.</vt:lpstr>
      <vt:lpstr>Hardware complementario.</vt:lpstr>
      <vt:lpstr>Tarjeta madre.</vt:lpstr>
      <vt:lpstr>Hardware (Grupos).</vt:lpstr>
      <vt:lpstr>Dispositivos de entrada.</vt:lpstr>
      <vt:lpstr>Chipset.</vt:lpstr>
      <vt:lpstr>Northbridge.</vt:lpstr>
      <vt:lpstr>Southbridge.</vt:lpstr>
      <vt:lpstr>Unidad Central de Procesamiento.</vt:lpstr>
      <vt:lpstr>Unidad de control.</vt:lpstr>
      <vt:lpstr>Unidad aritmética lógica.</vt:lpstr>
      <vt:lpstr>Unidad de almacenamiento.</vt:lpstr>
      <vt:lpstr>Memoria principal.</vt:lpstr>
      <vt:lpstr>Memoria secundaria.</vt:lpstr>
      <vt:lpstr>Dispositivos de salida.</vt:lpstr>
      <vt:lpstr>Software.</vt:lpstr>
      <vt:lpstr>Como se clasifica el software.</vt:lpstr>
      <vt:lpstr>Funciones principales de un sistema operativo</vt:lpstr>
      <vt:lpstr>Defina software de aplicación.</vt:lpstr>
      <vt:lpstr>Cornejo Vidal Abraham Alejandro.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1</dc:title>
  <dc:creator>CETis 62</dc:creator>
  <cp:lastModifiedBy>1intel</cp:lastModifiedBy>
  <cp:revision>12</cp:revision>
  <dcterms:created xsi:type="dcterms:W3CDTF">2016-02-19T19:38:05Z</dcterms:created>
  <dcterms:modified xsi:type="dcterms:W3CDTF">2016-02-20T21:07:49Z</dcterms:modified>
</cp:coreProperties>
</file>